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4" r:id="rId2"/>
    <p:sldId id="256" r:id="rId3"/>
    <p:sldId id="257" r:id="rId4"/>
    <p:sldId id="258" r:id="rId5"/>
    <p:sldId id="260" r:id="rId6"/>
    <p:sldId id="261" r:id="rId7"/>
    <p:sldId id="259" r:id="rId8"/>
    <p:sldId id="262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7D650-E869-4C62-A6BB-AC0B92DAC966}" type="datetimeFigureOut">
              <a:rPr lang="ru-RU" smtClean="0"/>
              <a:pPr/>
              <a:t>29.01.2010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DD5A0-9886-4F1A-BFD9-593A31D4D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CA4E-91FD-4012-92F3-B4333F1AB7C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D5A0-9886-4F1A-BFD9-593A31D4DFE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D5A0-9886-4F1A-BFD9-593A31D4DFE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D5A0-9886-4F1A-BFD9-593A31D4DFE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D5A0-9886-4F1A-BFD9-593A31D4DFE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D5A0-9886-4F1A-BFD9-593A31D4DFE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D5A0-9886-4F1A-BFD9-593A31D4DFE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DD5A0-9886-4F1A-BFD9-593A31D4DFE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7A2A2-22F3-470F-89DE-57B03DACCEA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1/29/2010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oznayko.at.ua/photo/16-2-0-0-2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mages.yandex.ru/yandsearch?text" TargetMode="External"/><Relationship Id="rId4" Type="http://schemas.openxmlformats.org/officeDocument/2006/relationships/hyperlink" Target="http://www.math-on-line.com.forum-tu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785926"/>
            <a:ext cx="89897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tx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Занимательная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tx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j-lt"/>
              </a:rPr>
              <a:t>математика</a:t>
            </a:r>
            <a:endParaRPr lang="ru-RU" sz="5400" b="1" cap="all" spc="0" dirty="0">
              <a:ln/>
              <a:solidFill>
                <a:schemeClr val="tx2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j-lt"/>
            </a:endParaRPr>
          </a:p>
        </p:txBody>
      </p:sp>
      <p:pic>
        <p:nvPicPr>
          <p:cNvPr id="9219" name="Picture 3" descr="F:\Алина\owl2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0"/>
            <a:ext cx="1857388" cy="193993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71538" y="3643314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Авторы: Сухова К.Г., Буланкина А.А.(учащиеся 10 класса)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Руководитель: </a:t>
            </a:r>
            <a:r>
              <a:rPr lang="ru-RU" b="1" dirty="0" err="1" smtClean="0">
                <a:solidFill>
                  <a:schemeClr val="tx2"/>
                </a:solidFill>
              </a:rPr>
              <a:t>Ведунова</a:t>
            </a:r>
            <a:r>
              <a:rPr lang="ru-RU" b="1" dirty="0" smtClean="0">
                <a:solidFill>
                  <a:schemeClr val="tx2"/>
                </a:solidFill>
              </a:rPr>
              <a:t> Светлана Николаевна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                                  (учитель математики)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МОУ СОШ №2 </a:t>
            </a:r>
            <a:r>
              <a:rPr lang="ru-RU" b="1" dirty="0" err="1" smtClean="0">
                <a:solidFill>
                  <a:schemeClr val="tx2"/>
                </a:solidFill>
              </a:rPr>
              <a:t>пгт</a:t>
            </a:r>
            <a:r>
              <a:rPr lang="ru-RU" b="1" dirty="0" smtClean="0">
                <a:solidFill>
                  <a:schemeClr val="tx2"/>
                </a:solidFill>
              </a:rPr>
              <a:t>. Серышево Амурская обл.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8" name="Picture 4" descr="F:\Новая папка\математика\razviv-konkurs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4572008"/>
            <a:ext cx="2168735" cy="2285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F:\Алина\boy2[1]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81287" y="3929066"/>
            <a:ext cx="1662713" cy="2928934"/>
          </a:xfrm>
          <a:prstGeom prst="flowChartMagneticDisk">
            <a:avLst/>
          </a:prstGeom>
          <a:noFill/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55227" y="0"/>
            <a:ext cx="7074373" cy="36317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</a:t>
            </a:r>
          </a:p>
          <a:p>
            <a:pPr algn="ctr"/>
            <a:r>
              <a:rPr lang="ru-RU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уассона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пуассон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2787445"/>
            <a:ext cx="3657600" cy="4070555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Некто имеет  двенадцать пинт вина (ПИНТА- старинная мера жидкости, равная примерно 0,568л.) и хочет подарить из него половину, но у него нет сосуда в шесть пинт; у него два сосуда: один в восемь, а другой в пять пинт. Спрашивается, каким образом налить шесть пинт в сосуд восьми пинт?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00004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1981200"/>
            <a:ext cx="1981200" cy="1981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Обсуждение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Эту задачу недаром связывают с именем знаменитого французского математика, механика и физика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Симеона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Дени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Пуассона (1781-1840). Когда Пуассон был ещё очень молод и колебался в выборе жизненного пути, приятель показал ему тексты нескольких задач, с которыми никак не мог справиться сам. Пуассон менее чем за час решил их все до одной. Но особенно ему понравилась задача про два сосуда.</a:t>
            </a:r>
          </a:p>
          <a:p>
            <a:pPr>
              <a:buFontTx/>
              <a:buChar char="-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 задача определила мою судьбу,- говорил он впоследствии.- Я решил, что непременно буду математиком.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Прежде чем решать задачу Пуассона, Стоит решить несколько более простых задач.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2835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задача №1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85800"/>
            <a:ext cx="8001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Bookman Old Style" pitchFamily="18" charset="0"/>
              </a:rPr>
              <a:t>Условие: </a:t>
            </a:r>
            <a:r>
              <a:rPr lang="ru-RU" sz="2400" b="1" i="1" dirty="0" smtClean="0">
                <a:latin typeface="Bookman Old Style" pitchFamily="18" charset="0"/>
              </a:rPr>
              <a:t>У нас имеется два сосуда- трёхлитровый и пятилитровый. Нужно, пользуясь этими сосудами, получить один литр воды. В нашем распоряжении водопроводный кран и раковина, куда можно сливать воду. </a:t>
            </a:r>
            <a:endParaRPr lang="ru-RU" sz="2400" b="1" i="1" dirty="0">
              <a:latin typeface="Bookman Old Style" pitchFamily="18" charset="0"/>
            </a:endParaRPr>
          </a:p>
        </p:txBody>
      </p:sp>
      <p:pic>
        <p:nvPicPr>
          <p:cNvPr id="5" name="Рисунок 4" descr="банка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1909" y="304800"/>
            <a:ext cx="1542091" cy="2209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0" y="3200400"/>
            <a:ext cx="86868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Bookman Old Style" pitchFamily="18" charset="0"/>
              </a:rPr>
              <a:t>Ответ:</a:t>
            </a:r>
            <a:r>
              <a:rPr lang="ru-RU" sz="2800" b="1" i="1" dirty="0" smtClean="0">
                <a:latin typeface="Bookman Old Style" pitchFamily="18" charset="0"/>
              </a:rPr>
              <a:t> </a:t>
            </a:r>
            <a:r>
              <a:rPr lang="ru-RU" sz="2400" b="1" i="1" dirty="0" smtClean="0">
                <a:latin typeface="Bookman Old Style" pitchFamily="18" charset="0"/>
              </a:rPr>
              <a:t>Эту задачу можно решить устно. Наполним трёхлитровый сосуд, перельём из него воду в пятилитровый. Вновь наполним трёхлитровый сосуд и будем переливать воду оттуда в пятилитровый сосуд до тех пор, пока он не наполнится до краёв. При этом в трёхлитровом сосуде останется 1 л. воды. </a:t>
            </a:r>
            <a:endParaRPr lang="ru-RU" sz="2400" b="1" i="1" dirty="0">
              <a:latin typeface="Bookman Old Style" pitchFamily="18" charset="0"/>
            </a:endParaRPr>
          </a:p>
        </p:txBody>
      </p:sp>
      <p:pic>
        <p:nvPicPr>
          <p:cNvPr id="7" name="Рисунок 6" descr="цветочек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0"/>
            <a:ext cx="685800" cy="69233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2835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Задача №2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цветочек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0"/>
            <a:ext cx="685800" cy="69233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685800"/>
            <a:ext cx="8839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Bookman Old Style" pitchFamily="18" charset="0"/>
              </a:rPr>
              <a:t>Условие: </a:t>
            </a:r>
            <a:r>
              <a:rPr lang="ru-RU" sz="2800" b="1" i="1" dirty="0" smtClean="0">
                <a:latin typeface="Bookman Old Style" pitchFamily="18" charset="0"/>
              </a:rPr>
              <a:t>У нас имеется два сосуда- трёхлитровый и пятилитровый. Нужно, пользуясь этими сосудами, получить 6 литров воды. В нашем распоряжении водопроводный кран и раковина, куда можно сливать воду. 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200400"/>
            <a:ext cx="83058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Ответ: </a:t>
            </a:r>
            <a:r>
              <a:rPr lang="ru-RU" sz="2800" b="1" i="1" dirty="0" smtClean="0">
                <a:latin typeface="Bookman Old Style" pitchFamily="18" charset="0"/>
              </a:rPr>
              <a:t>Выполняя лишь операции «наполним меньший сосуд», «перельём из меньшего сосуда в большей» , получим последовательность: 0-0; 3-0; 0-3; 3-3; 6.</a:t>
            </a:r>
            <a:endParaRPr lang="ru-RU" sz="2800" b="1" i="1" dirty="0">
              <a:latin typeface="Bookman Old Style" pitchFamily="18" charset="0"/>
            </a:endParaRPr>
          </a:p>
        </p:txBody>
      </p:sp>
      <p:pic>
        <p:nvPicPr>
          <p:cNvPr id="6" name="Рисунок 5" descr="arg-6-25-trans-y.gif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lum bright="10000"/>
          </a:blip>
          <a:stretch>
            <a:fillRect/>
          </a:stretch>
        </p:blipFill>
        <p:spPr>
          <a:xfrm>
            <a:off x="5410200" y="4782608"/>
            <a:ext cx="2819400" cy="207539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0"/>
            <a:ext cx="7772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 к задаче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пуассона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цветочек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838200"/>
            <a:ext cx="685800" cy="692331"/>
          </a:xfrm>
          <a:prstGeom prst="rect">
            <a:avLst/>
          </a:prstGeom>
        </p:spPr>
      </p:pic>
      <p:pic>
        <p:nvPicPr>
          <p:cNvPr id="4" name="Рисунок 3" descr="цветочек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838200"/>
            <a:ext cx="685800" cy="6923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52600"/>
            <a:ext cx="8001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Bookman Old Style" pitchFamily="18" charset="0"/>
              </a:rPr>
              <a:t>Выполняя лишь операции «наполним больший сосуд», «перельём из большего сосуда в меньший», «опорожним меньший сосуд», получим последовательность:</a:t>
            </a:r>
          </a:p>
          <a:p>
            <a:pPr algn="ctr"/>
            <a:r>
              <a:rPr lang="ru-RU" sz="3200" b="1" i="1" dirty="0" smtClean="0">
                <a:latin typeface="Bookman Old Style" pitchFamily="18" charset="0"/>
              </a:rPr>
              <a:t>0-0; 8-0; 3-5; 3-0; 0-3; 8-3; 6-5.            </a:t>
            </a:r>
            <a:endParaRPr lang="ru-RU" sz="32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42835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Задача №3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990600"/>
            <a:ext cx="861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Условие: </a:t>
            </a:r>
            <a:r>
              <a:rPr lang="ru-RU" sz="2800" b="1" i="1" dirty="0" smtClean="0">
                <a:latin typeface="Bookman Old Style" pitchFamily="18" charset="0"/>
              </a:rPr>
              <a:t>Как, пользуясь двумя сосудами- семи- и двенадцатилитровым, получить 1л воды?</a:t>
            </a:r>
            <a:endParaRPr lang="ru-RU" sz="2800" b="1" i="1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2286000"/>
            <a:ext cx="83058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Ответ</a:t>
            </a:r>
            <a:r>
              <a:rPr lang="ru-RU" sz="2400" b="1" i="1" dirty="0" smtClean="0">
                <a:solidFill>
                  <a:schemeClr val="tx1">
                    <a:lumMod val="75000"/>
                  </a:schemeClr>
                </a:solidFill>
                <a:latin typeface="Bookman Old Style" pitchFamily="18" charset="0"/>
              </a:rPr>
              <a:t>: Выполняя лишь операции «наполним меньший сосуд», «перельём из меньшего сосуда в большей» и «опорожним больший сосуд» , получим последовательность:  7-0, 0-7, 7-7, 2-12, 2-0, 0-2, 7-2, 0-9, 7-9, 4-12, 4-0, 0-4, 7-4, 0-11, 7-11, 6-12, 6-0, 0-6,7-6, 1-12.</a:t>
            </a:r>
            <a:endParaRPr lang="ru-RU" sz="2400" b="1" i="1" dirty="0">
              <a:solidFill>
                <a:schemeClr val="tx1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5" name="Рисунок 4" descr="стакан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5105400"/>
            <a:ext cx="1274064" cy="19500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стакан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4800600"/>
            <a:ext cx="1479296" cy="22642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цветочек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00" y="0"/>
            <a:ext cx="685800" cy="69233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"/>
            <a:ext cx="3581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Задача №4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цветочек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152400"/>
            <a:ext cx="685800" cy="692331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838200"/>
            <a:ext cx="937307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latin typeface="Bookman Old Style" pitchFamily="18" charset="0"/>
              </a:rPr>
              <a:t>Условие: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Имеются три сосуда 8, 5 и 3литра.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Первый из них наполнен водой.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Как разлить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воду в два из этих сосудов, так чтобы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 каждом было по 4 литра?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2667000"/>
            <a:ext cx="1828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Bookman Old Style" pitchFamily="18" charset="0"/>
              </a:rPr>
              <a:t>Ответ:</a:t>
            </a: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62000" y="3276600"/>
          <a:ext cx="8077194" cy="293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914400"/>
                <a:gridCol w="914400"/>
                <a:gridCol w="838200"/>
                <a:gridCol w="829730"/>
                <a:gridCol w="897466"/>
                <a:gridCol w="897466"/>
                <a:gridCol w="897466"/>
                <a:gridCol w="897466"/>
              </a:tblGrid>
              <a:tr h="78422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Ходы</a:t>
                      </a:r>
                    </a:p>
                    <a:p>
                      <a:endParaRPr lang="ru-RU" sz="1600" dirty="0" smtClean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  <a:p>
                      <a:r>
                        <a:rPr lang="ru-RU" sz="1600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сосуды</a:t>
                      </a:r>
                      <a:endParaRPr lang="ru-RU" sz="1600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ru-RU" sz="16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ru-RU" sz="16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ru-RU" sz="16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ru-RU" sz="16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ru-RU" sz="16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ru-RU" sz="16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7</a:t>
                      </a:r>
                      <a:endParaRPr lang="ru-RU" sz="16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8</a:t>
                      </a:r>
                      <a:endParaRPr lang="ru-RU" sz="16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03792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  </a:t>
                      </a:r>
                      <a:r>
                        <a:rPr lang="ru-RU" sz="3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8 </a:t>
                      </a:r>
                      <a:endParaRPr lang="ru-RU" sz="32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8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03792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  </a:t>
                      </a:r>
                      <a:r>
                        <a:rPr lang="ru-RU" sz="3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5</a:t>
                      </a:r>
                      <a:r>
                        <a:rPr lang="ru-RU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ru-RU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0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03792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  </a:t>
                      </a:r>
                      <a:r>
                        <a:rPr lang="ru-RU" sz="3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0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sz="3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571612"/>
            <a:ext cx="936153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П.А.Вакульчик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«Нестандартные  и олимпиадные задачи по математике»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В.А.Гусев. А.Н.Орлов. А П. Розенталь  «Внеклассная работа по математике»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И.Л.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Бабинская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«Задачи математических олимпиад»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А.В.Фарков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«Готовимся к олимпиадам по математике»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И.С.Петраков «Математические кружки»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500042"/>
            <a:ext cx="40719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i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Литература:</a:t>
            </a:r>
            <a:endParaRPr lang="ru-RU" sz="4400" b="1" i="1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581400"/>
            <a:ext cx="548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/>
                </a:solidFill>
                <a:hlinkClick r:id="rId3"/>
              </a:rPr>
              <a:t>http://poznayko.at.ua/photo/16-2-0-0-2</a:t>
            </a:r>
            <a:r>
              <a:rPr lang="ru-RU" sz="2000" b="1" dirty="0" smtClean="0">
                <a:solidFill>
                  <a:schemeClr val="accent5"/>
                </a:solidFill>
              </a:rPr>
              <a:t> </a:t>
            </a:r>
            <a:endParaRPr lang="ru-RU" sz="2000" b="1" dirty="0">
              <a:solidFill>
                <a:schemeClr val="accent5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038600"/>
            <a:ext cx="5867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hlinkClick r:id="rId4"/>
              </a:rPr>
              <a:t>http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hlinkClick r:id="rId4"/>
              </a:rPr>
              <a:t>: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hlinkClick r:id="rId4"/>
              </a:rPr>
              <a:t>//www.math-on-line.com.forum-tur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495800"/>
            <a:ext cx="5410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hlinkClick r:id="rId5"/>
              </a:rPr>
              <a:t>http://images.yandex.ru/yandsearch?text</a:t>
            </a:r>
            <a:endParaRPr lang="ru-RU" sz="2000" b="1" dirty="0"/>
          </a:p>
        </p:txBody>
      </p:sp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4">
      <a:dk1>
        <a:srgbClr val="CEB400"/>
      </a:dk1>
      <a:lt1>
        <a:srgbClr val="FFE635"/>
      </a:lt1>
      <a:dk2>
        <a:srgbClr val="292400"/>
      </a:dk2>
      <a:lt2>
        <a:srgbClr val="CEB400"/>
      </a:lt2>
      <a:accent1>
        <a:srgbClr val="FFED73"/>
      </a:accent1>
      <a:accent2>
        <a:srgbClr val="FFE635"/>
      </a:accent2>
      <a:accent3>
        <a:srgbClr val="FEE6D7"/>
      </a:accent3>
      <a:accent4>
        <a:srgbClr val="FFE635"/>
      </a:accent4>
      <a:accent5>
        <a:srgbClr val="675A00"/>
      </a:accent5>
      <a:accent6>
        <a:srgbClr val="FFE635"/>
      </a:accent6>
      <a:hlink>
        <a:srgbClr val="FFE635"/>
      </a:hlink>
      <a:folHlink>
        <a:srgbClr val="FFE63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203</TotalTime>
  <Words>632</Words>
  <PresentationFormat>Экран (4:3)</PresentationFormat>
  <Paragraphs>87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завхоз</cp:lastModifiedBy>
  <cp:revision>26</cp:revision>
  <dcterms:modified xsi:type="dcterms:W3CDTF">2010-01-29T13:34:37Z</dcterms:modified>
</cp:coreProperties>
</file>